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0F327-984E-4DD6-A2DB-4793A83CF80C}" type="datetimeFigureOut">
              <a:rPr lang="en-CA" smtClean="0"/>
              <a:t>28/02/2017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B47A-33AE-45BF-B2AF-CA080EC930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2873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0F327-984E-4DD6-A2DB-4793A83CF80C}" type="datetimeFigureOut">
              <a:rPr lang="en-CA" smtClean="0"/>
              <a:t>28/02/2017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B47A-33AE-45BF-B2AF-CA080EC930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0869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0F327-984E-4DD6-A2DB-4793A83CF80C}" type="datetimeFigureOut">
              <a:rPr lang="en-CA" smtClean="0"/>
              <a:t>28/02/2017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B47A-33AE-45BF-B2AF-CA080EC930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382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0F327-984E-4DD6-A2DB-4793A83CF80C}" type="datetimeFigureOut">
              <a:rPr lang="en-CA" smtClean="0"/>
              <a:t>28/02/2017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B47A-33AE-45BF-B2AF-CA080EC930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9939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0F327-984E-4DD6-A2DB-4793A83CF80C}" type="datetimeFigureOut">
              <a:rPr lang="en-CA" smtClean="0"/>
              <a:t>28/02/2017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B47A-33AE-45BF-B2AF-CA080EC930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3728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0F327-984E-4DD6-A2DB-4793A83CF80C}" type="datetimeFigureOut">
              <a:rPr lang="en-CA" smtClean="0"/>
              <a:t>28/02/2017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B47A-33AE-45BF-B2AF-CA080EC930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9382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0F327-984E-4DD6-A2DB-4793A83CF80C}" type="datetimeFigureOut">
              <a:rPr lang="en-CA" smtClean="0"/>
              <a:t>28/02/2017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B47A-33AE-45BF-B2AF-CA080EC930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0955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0F327-984E-4DD6-A2DB-4793A83CF80C}" type="datetimeFigureOut">
              <a:rPr lang="en-CA" smtClean="0"/>
              <a:t>28/02/2017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B47A-33AE-45BF-B2AF-CA080EC930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0047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0F327-984E-4DD6-A2DB-4793A83CF80C}" type="datetimeFigureOut">
              <a:rPr lang="en-CA" smtClean="0"/>
              <a:t>28/02/2017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B47A-33AE-45BF-B2AF-CA080EC930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37678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0F327-984E-4DD6-A2DB-4793A83CF80C}" type="datetimeFigureOut">
              <a:rPr lang="en-CA" smtClean="0"/>
              <a:t>28/02/2017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B47A-33AE-45BF-B2AF-CA080EC930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23931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0F327-984E-4DD6-A2DB-4793A83CF80C}" type="datetimeFigureOut">
              <a:rPr lang="en-CA" smtClean="0"/>
              <a:t>28/02/2017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B47A-33AE-45BF-B2AF-CA080EC930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55466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0F327-984E-4DD6-A2DB-4793A83CF80C}" type="datetimeFigureOut">
              <a:rPr lang="en-CA" smtClean="0"/>
              <a:t>28/02/2017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5B47A-33AE-45BF-B2AF-CA080EC930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84418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93699"/>
            <a:ext cx="9144000" cy="1287463"/>
          </a:xfrm>
        </p:spPr>
        <p:txBody>
          <a:bodyPr/>
          <a:lstStyle/>
          <a:p>
            <a:r>
              <a:rPr lang="en-US" dirty="0" smtClean="0"/>
              <a:t>Particle Physics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8900" y="1608932"/>
            <a:ext cx="9144000" cy="1655762"/>
          </a:xfrm>
        </p:spPr>
        <p:txBody>
          <a:bodyPr/>
          <a:lstStyle/>
          <a:p>
            <a:r>
              <a:rPr lang="en-US" dirty="0" smtClean="0"/>
              <a:t>Physics 11</a:t>
            </a:r>
            <a:endParaRPr lang="en-CA" dirty="0"/>
          </a:p>
        </p:txBody>
      </p:sp>
      <p:pic>
        <p:nvPicPr>
          <p:cNvPr id="4" name="Picture 5" descr="32_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2671763"/>
            <a:ext cx="3829050" cy="3317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1749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905000" y="304800"/>
            <a:ext cx="8458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solidFill>
                  <a:srgbClr val="FF0000"/>
                </a:solidFill>
              </a:rPr>
              <a:t>Elementary Particle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600200" y="660848"/>
            <a:ext cx="8305800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i="1" dirty="0">
                <a:solidFill>
                  <a:schemeClr val="accent2"/>
                </a:solidFill>
              </a:rPr>
              <a:t>A particle with no internal structure.</a:t>
            </a:r>
          </a:p>
          <a:p>
            <a:pPr>
              <a:spcBef>
                <a:spcPct val="50000"/>
              </a:spcBef>
            </a:pP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/>
          <a:srcRect t="19377" b="14739"/>
          <a:stretch>
            <a:fillRect/>
          </a:stretch>
        </p:blipFill>
        <p:spPr bwMode="auto">
          <a:xfrm>
            <a:off x="2438400" y="1493950"/>
            <a:ext cx="7467600" cy="5364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552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905000" y="304800"/>
            <a:ext cx="8458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>
                <a:solidFill>
                  <a:srgbClr val="FF0000"/>
                </a:solidFill>
              </a:rPr>
              <a:t>Three types of elementary particles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057400" y="1231901"/>
            <a:ext cx="83058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 smtClean="0">
                <a:solidFill>
                  <a:schemeClr val="accent2"/>
                </a:solidFill>
              </a:rPr>
              <a:t>Quarks – make protons and neutrons as well as mesons and others</a:t>
            </a:r>
            <a:endParaRPr lang="en-US" sz="360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3600" dirty="0" smtClean="0">
                <a:solidFill>
                  <a:schemeClr val="accent2"/>
                </a:solidFill>
              </a:rPr>
              <a:t>Leptons – electrons and neutrinos are leptons</a:t>
            </a:r>
            <a:endParaRPr lang="en-US" sz="360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sz="360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3600" dirty="0">
                <a:solidFill>
                  <a:schemeClr val="accent2"/>
                </a:solidFill>
              </a:rPr>
              <a:t>Exchange Particles (Gauge Bosons</a:t>
            </a:r>
            <a:r>
              <a:rPr lang="en-US" sz="3600" dirty="0" smtClean="0">
                <a:solidFill>
                  <a:schemeClr val="accent2"/>
                </a:solidFill>
              </a:rPr>
              <a:t>) – carry force between particles</a:t>
            </a:r>
            <a:endParaRPr lang="en-US" sz="3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48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1663700" y="117930"/>
            <a:ext cx="8915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dirty="0">
                <a:solidFill>
                  <a:srgbClr val="002060"/>
                </a:solidFill>
              </a:rPr>
              <a:t>Leptons</a:t>
            </a:r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1905000" y="685801"/>
            <a:ext cx="100838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solidFill>
                  <a:schemeClr val="accent2"/>
                </a:solidFill>
              </a:rPr>
              <a:t>There are six types of lepton and each has an antiparticle </a:t>
            </a:r>
            <a:r>
              <a:rPr lang="en-US" sz="3200" dirty="0">
                <a:solidFill>
                  <a:schemeClr val="accent2"/>
                </a:solidFill>
              </a:rPr>
              <a:t>(opposite charge).</a:t>
            </a:r>
            <a:endParaRPr lang="en-US" sz="320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CA" sz="3200" u="sng" dirty="0">
                <a:solidFill>
                  <a:schemeClr val="accent2"/>
                </a:solidFill>
              </a:rPr>
              <a:t>Family	    </a:t>
            </a:r>
            <a:r>
              <a:rPr lang="en-CA" sz="3200" u="sng" dirty="0">
                <a:solidFill>
                  <a:schemeClr val="accent2"/>
                </a:solidFill>
              </a:rPr>
              <a:t>-1 charge	zero charge</a:t>
            </a:r>
            <a:endParaRPr lang="en-US" sz="3200" u="sng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CA" sz="3200" dirty="0">
                <a:solidFill>
                  <a:srgbClr val="FF3300"/>
                </a:solidFill>
              </a:rPr>
              <a:t>	1	electron (e) </a:t>
            </a:r>
            <a:r>
              <a:rPr lang="en-CA" sz="3200" dirty="0" smtClean="0">
                <a:solidFill>
                  <a:srgbClr val="FF3300"/>
                </a:solidFill>
              </a:rPr>
              <a:t>    electron-neutrino </a:t>
            </a:r>
            <a:r>
              <a:rPr lang="en-CA" sz="3200" dirty="0">
                <a:solidFill>
                  <a:srgbClr val="FF3300"/>
                </a:solidFill>
              </a:rPr>
              <a:t>(</a:t>
            </a:r>
            <a:r>
              <a:rPr lang="en-CA" sz="3200" dirty="0" err="1">
                <a:solidFill>
                  <a:srgbClr val="FF3300"/>
                </a:solidFill>
                <a:latin typeface="Symbol" pitchFamily="18" charset="2"/>
              </a:rPr>
              <a:t>u</a:t>
            </a:r>
            <a:r>
              <a:rPr lang="en-CA" sz="3200" baseline="-25000" dirty="0" err="1">
                <a:solidFill>
                  <a:srgbClr val="FF3300"/>
                </a:solidFill>
                <a:cs typeface="Arial" charset="0"/>
              </a:rPr>
              <a:t>e</a:t>
            </a:r>
            <a:r>
              <a:rPr lang="en-CA" sz="3200" dirty="0">
                <a:solidFill>
                  <a:srgbClr val="FF3300"/>
                </a:solidFill>
                <a:cs typeface="Arial" charset="0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CA" sz="3200" dirty="0">
                <a:solidFill>
                  <a:srgbClr val="FF3300"/>
                </a:solidFill>
                <a:cs typeface="Arial" charset="0"/>
              </a:rPr>
              <a:t>	2	  muon (</a:t>
            </a:r>
            <a:r>
              <a:rPr lang="en-CA" sz="3200" dirty="0">
                <a:solidFill>
                  <a:srgbClr val="FF3300"/>
                </a:solidFill>
                <a:latin typeface="Symbol" pitchFamily="18" charset="2"/>
                <a:cs typeface="Arial" charset="0"/>
              </a:rPr>
              <a:t>m</a:t>
            </a:r>
            <a:r>
              <a:rPr lang="en-CA" sz="3200" dirty="0">
                <a:solidFill>
                  <a:srgbClr val="FF3300"/>
                </a:solidFill>
                <a:cs typeface="Arial" charset="0"/>
              </a:rPr>
              <a:t>)  	</a:t>
            </a:r>
            <a:r>
              <a:rPr lang="en-CA" sz="3200" dirty="0" smtClean="0">
                <a:solidFill>
                  <a:srgbClr val="FF3300"/>
                </a:solidFill>
                <a:cs typeface="Arial" charset="0"/>
              </a:rPr>
              <a:t>muon-neutrino </a:t>
            </a:r>
            <a:r>
              <a:rPr lang="en-CA" sz="3200" dirty="0">
                <a:solidFill>
                  <a:srgbClr val="FF3300"/>
                </a:solidFill>
                <a:cs typeface="Arial" charset="0"/>
              </a:rPr>
              <a:t>(</a:t>
            </a:r>
            <a:r>
              <a:rPr lang="en-CA" sz="3200" dirty="0">
                <a:solidFill>
                  <a:srgbClr val="FF3300"/>
                </a:solidFill>
                <a:latin typeface="Symbol" pitchFamily="18" charset="2"/>
              </a:rPr>
              <a:t>u</a:t>
            </a:r>
            <a:r>
              <a:rPr lang="en-CA" sz="3200" baseline="-25000" dirty="0">
                <a:solidFill>
                  <a:srgbClr val="FF3300"/>
                </a:solidFill>
                <a:latin typeface="Symbol" pitchFamily="18" charset="2"/>
              </a:rPr>
              <a:t>m</a:t>
            </a:r>
            <a:r>
              <a:rPr lang="en-CA" sz="3200" dirty="0">
                <a:solidFill>
                  <a:srgbClr val="FF3300"/>
                </a:solidFill>
              </a:rPr>
              <a:t>)</a:t>
            </a:r>
            <a:endParaRPr lang="en-CA" sz="3200" baseline="-25000" dirty="0">
              <a:solidFill>
                <a:srgbClr val="FF3300"/>
              </a:solidFill>
            </a:endParaRPr>
          </a:p>
          <a:p>
            <a:pPr>
              <a:spcBef>
                <a:spcPct val="50000"/>
              </a:spcBef>
            </a:pPr>
            <a:r>
              <a:rPr lang="en-CA" sz="3200" dirty="0">
                <a:solidFill>
                  <a:srgbClr val="FF3300"/>
                </a:solidFill>
              </a:rPr>
              <a:t>	3	   tau (</a:t>
            </a:r>
            <a:r>
              <a:rPr lang="en-CA" sz="3200" dirty="0">
                <a:solidFill>
                  <a:srgbClr val="FF3300"/>
                </a:solidFill>
                <a:latin typeface="Symbol" pitchFamily="18" charset="2"/>
              </a:rPr>
              <a:t>t</a:t>
            </a:r>
            <a:r>
              <a:rPr lang="en-CA" sz="3200" dirty="0">
                <a:solidFill>
                  <a:srgbClr val="FF3300"/>
                </a:solidFill>
              </a:rPr>
              <a:t>)  		tau-neutrino (</a:t>
            </a:r>
            <a:r>
              <a:rPr lang="en-CA" sz="3200" dirty="0" err="1">
                <a:solidFill>
                  <a:srgbClr val="FF3300"/>
                </a:solidFill>
                <a:latin typeface="Symbol" pitchFamily="18" charset="2"/>
              </a:rPr>
              <a:t>u</a:t>
            </a:r>
            <a:r>
              <a:rPr lang="en-CA" sz="3200" baseline="-25000" dirty="0" err="1">
                <a:solidFill>
                  <a:srgbClr val="FF3300"/>
                </a:solidFill>
                <a:latin typeface="Symbol" pitchFamily="18" charset="2"/>
              </a:rPr>
              <a:t>t</a:t>
            </a:r>
            <a:r>
              <a:rPr lang="en-CA" sz="3200" dirty="0">
                <a:solidFill>
                  <a:srgbClr val="FF3300"/>
                </a:solidFill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CA" sz="3200" dirty="0">
                <a:solidFill>
                  <a:schemeClr val="accent2"/>
                </a:solidFill>
              </a:rPr>
              <a:t>Family is ordered by increasing mass</a:t>
            </a:r>
            <a:r>
              <a:rPr lang="en-CA" sz="3200" dirty="0" smtClean="0">
                <a:solidFill>
                  <a:schemeClr val="accent2"/>
                </a:solidFill>
              </a:rPr>
              <a:t>.</a:t>
            </a:r>
            <a:endParaRPr lang="en-CA" sz="3200" dirty="0">
              <a:solidFill>
                <a:schemeClr val="accent2"/>
              </a:solidFill>
            </a:endParaRPr>
          </a:p>
        </p:txBody>
      </p:sp>
      <p:sp>
        <p:nvSpPr>
          <p:cNvPr id="69636" name="Line 4"/>
          <p:cNvSpPr>
            <a:spLocks noChangeShapeType="1"/>
          </p:cNvSpPr>
          <p:nvPr/>
        </p:nvSpPr>
        <p:spPr bwMode="auto">
          <a:xfrm>
            <a:off x="6019800" y="1752600"/>
            <a:ext cx="0" cy="2438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9637" name="Line 5"/>
          <p:cNvSpPr>
            <a:spLocks noChangeShapeType="1"/>
          </p:cNvSpPr>
          <p:nvPr/>
        </p:nvSpPr>
        <p:spPr bwMode="auto">
          <a:xfrm>
            <a:off x="3810000" y="1752600"/>
            <a:ext cx="0" cy="2438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11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28600"/>
            <a:ext cx="4495800" cy="637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7010401" y="533401"/>
            <a:ext cx="3482043" cy="56323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3600" dirty="0">
                <a:solidFill>
                  <a:schemeClr val="accent2"/>
                </a:solidFill>
              </a:rPr>
              <a:t>Charges in quarks</a:t>
            </a:r>
          </a:p>
          <a:p>
            <a:endParaRPr lang="en-CA" sz="3600" dirty="0">
              <a:solidFill>
                <a:schemeClr val="accent2"/>
              </a:solidFill>
            </a:endParaRPr>
          </a:p>
          <a:p>
            <a:endParaRPr lang="en-CA" sz="3600" dirty="0">
              <a:solidFill>
                <a:schemeClr val="accent2"/>
              </a:solidFill>
            </a:endParaRPr>
          </a:p>
          <a:p>
            <a:endParaRPr lang="en-CA" sz="3600" dirty="0">
              <a:solidFill>
                <a:schemeClr val="accent2"/>
              </a:solidFill>
            </a:endParaRPr>
          </a:p>
          <a:p>
            <a:endParaRPr lang="en-CA" sz="3600" dirty="0">
              <a:solidFill>
                <a:schemeClr val="accent2"/>
              </a:solidFill>
            </a:endParaRPr>
          </a:p>
          <a:p>
            <a:r>
              <a:rPr lang="en-CA" sz="3600" dirty="0" smtClean="0">
                <a:solidFill>
                  <a:schemeClr val="accent2"/>
                </a:solidFill>
              </a:rPr>
              <a:t>Proton </a:t>
            </a:r>
            <a:r>
              <a:rPr lang="en-CA" sz="3600" dirty="0">
                <a:solidFill>
                  <a:schemeClr val="accent2"/>
                </a:solidFill>
              </a:rPr>
              <a:t>UUD</a:t>
            </a:r>
          </a:p>
          <a:p>
            <a:endParaRPr lang="en-CA" sz="3600" dirty="0">
              <a:solidFill>
                <a:schemeClr val="accent2"/>
              </a:solidFill>
            </a:endParaRPr>
          </a:p>
          <a:p>
            <a:r>
              <a:rPr lang="en-CA" sz="3600" dirty="0">
                <a:solidFill>
                  <a:schemeClr val="accent2"/>
                </a:solidFill>
              </a:rPr>
              <a:t>Neutron UDD</a:t>
            </a:r>
          </a:p>
          <a:p>
            <a:endParaRPr lang="en-CA" sz="3600" dirty="0">
              <a:solidFill>
                <a:schemeClr val="accent2"/>
              </a:solidFill>
            </a:endParaRPr>
          </a:p>
          <a:p>
            <a:r>
              <a:rPr lang="en-CA" sz="3600" dirty="0">
                <a:solidFill>
                  <a:schemeClr val="accent2"/>
                </a:solidFill>
              </a:rPr>
              <a:t>make sense?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7759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1752600" y="152400"/>
            <a:ext cx="8915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>
                <a:solidFill>
                  <a:schemeClr val="accent2"/>
                </a:solidFill>
              </a:rPr>
              <a:t>Exchange Particles – Mediate Fundamental Forces</a:t>
            </a:r>
            <a:endParaRPr lang="en-US" sz="3200" dirty="0">
              <a:solidFill>
                <a:schemeClr val="accent2"/>
              </a:solidFill>
            </a:endParaRP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4114800" y="990600"/>
            <a:ext cx="3276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>
                <a:solidFill>
                  <a:srgbClr val="FF3300"/>
                </a:solidFill>
              </a:rPr>
              <a:t>gauge </a:t>
            </a:r>
            <a:r>
              <a:rPr lang="en-US" sz="3200" dirty="0">
                <a:solidFill>
                  <a:srgbClr val="FF3300"/>
                </a:solidFill>
              </a:rPr>
              <a:t>bosons</a:t>
            </a:r>
            <a:endParaRPr lang="en-US" sz="3200" dirty="0">
              <a:solidFill>
                <a:schemeClr val="accent2"/>
              </a:solidFill>
            </a:endParaRPr>
          </a:p>
        </p:txBody>
      </p: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76200" y="2362201"/>
            <a:ext cx="4800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sz="3200" dirty="0"/>
              <a:t>gluon</a:t>
            </a:r>
            <a:br>
              <a:rPr lang="en-CA" sz="3200" dirty="0"/>
            </a:br>
            <a:r>
              <a:rPr lang="en-CA" sz="3200" dirty="0"/>
              <a:t>(strong)</a:t>
            </a:r>
            <a:r>
              <a:rPr lang="en-CA" sz="3200" dirty="0">
                <a:solidFill>
                  <a:schemeClr val="accent2"/>
                </a:solidFill>
              </a:rPr>
              <a:t> </a:t>
            </a:r>
            <a:endParaRPr lang="en-US" sz="3200" dirty="0">
              <a:solidFill>
                <a:schemeClr val="accent2"/>
              </a:solidFill>
            </a:endParaRP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7107072" y="1484693"/>
            <a:ext cx="48006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sz="2800" dirty="0"/>
              <a:t>graviton</a:t>
            </a:r>
            <a:br>
              <a:rPr lang="en-CA" sz="2800" dirty="0"/>
            </a:br>
            <a:r>
              <a:rPr lang="en-CA" sz="2800" dirty="0"/>
              <a:t>(gravity</a:t>
            </a:r>
            <a:r>
              <a:rPr lang="en-CA" sz="2800" dirty="0"/>
              <a:t>)</a:t>
            </a:r>
          </a:p>
          <a:p>
            <a:pPr algn="ctr">
              <a:spcBef>
                <a:spcPct val="50000"/>
              </a:spcBef>
            </a:pPr>
            <a:r>
              <a:rPr lang="en-CA" sz="2800" dirty="0">
                <a:solidFill>
                  <a:schemeClr val="accent2"/>
                </a:solidFill>
              </a:rPr>
              <a:t>-undetected </a:t>
            </a:r>
            <a:endParaRPr lang="en-US" sz="2800" dirty="0">
              <a:solidFill>
                <a:schemeClr val="accent2"/>
              </a:solidFill>
            </a:endParaRPr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4991100" y="3352800"/>
            <a:ext cx="4800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sz="3200" dirty="0"/>
              <a:t>w</a:t>
            </a:r>
            <a:r>
              <a:rPr lang="en-CA" sz="3200" baseline="30000" dirty="0"/>
              <a:t>+</a:t>
            </a:r>
            <a:r>
              <a:rPr lang="en-CA" sz="3200" dirty="0"/>
              <a:t>, w </a:t>
            </a:r>
            <a:r>
              <a:rPr lang="en-CA" sz="3200" baseline="30000" dirty="0"/>
              <a:t>-</a:t>
            </a:r>
            <a:r>
              <a:rPr lang="en-CA" sz="3200" dirty="0"/>
              <a:t>, z</a:t>
            </a:r>
            <a:r>
              <a:rPr lang="en-CA" sz="3200" baseline="30000" dirty="0"/>
              <a:t>0</a:t>
            </a:r>
            <a:r>
              <a:rPr lang="en-CA" sz="3200" dirty="0"/>
              <a:t/>
            </a:r>
            <a:br>
              <a:rPr lang="en-CA" sz="3200" dirty="0"/>
            </a:br>
            <a:r>
              <a:rPr lang="en-CA" sz="3200" dirty="0"/>
              <a:t>(weak)</a:t>
            </a:r>
            <a:r>
              <a:rPr lang="en-CA" sz="3200" dirty="0">
                <a:solidFill>
                  <a:schemeClr val="accent2"/>
                </a:solidFill>
              </a:rPr>
              <a:t> </a:t>
            </a:r>
            <a:endParaRPr lang="en-US" sz="3200" dirty="0">
              <a:solidFill>
                <a:schemeClr val="accent2"/>
              </a:solidFill>
            </a:endParaRPr>
          </a:p>
        </p:txBody>
      </p:sp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2057400" y="3429001"/>
            <a:ext cx="4800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sz="3200" dirty="0"/>
              <a:t>photon</a:t>
            </a:r>
            <a:br>
              <a:rPr lang="en-CA" sz="3200" dirty="0"/>
            </a:br>
            <a:r>
              <a:rPr lang="en-CA" sz="3200" dirty="0"/>
              <a:t>(electromagnetic)</a:t>
            </a:r>
            <a:r>
              <a:rPr lang="en-CA" sz="3200" dirty="0">
                <a:solidFill>
                  <a:schemeClr val="accent2"/>
                </a:solidFill>
              </a:rPr>
              <a:t> </a:t>
            </a:r>
            <a:endParaRPr lang="en-US" sz="3200" dirty="0">
              <a:solidFill>
                <a:schemeClr val="accent2"/>
              </a:solidFill>
            </a:endParaRP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 flipH="1">
            <a:off x="2819400" y="1524000"/>
            <a:ext cx="2286000" cy="914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>
            <a:off x="6400800" y="1524000"/>
            <a:ext cx="259080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595" name="Line 11"/>
          <p:cNvSpPr>
            <a:spLocks noChangeShapeType="1"/>
          </p:cNvSpPr>
          <p:nvPr/>
        </p:nvSpPr>
        <p:spPr bwMode="auto">
          <a:xfrm>
            <a:off x="5943600" y="1524000"/>
            <a:ext cx="1295400" cy="1752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596" name="Line 12"/>
          <p:cNvSpPr>
            <a:spLocks noChangeShapeType="1"/>
          </p:cNvSpPr>
          <p:nvPr/>
        </p:nvSpPr>
        <p:spPr bwMode="auto">
          <a:xfrm flipH="1">
            <a:off x="4572000" y="1524000"/>
            <a:ext cx="990600" cy="1828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597" name="Text Box 13"/>
          <p:cNvSpPr txBox="1">
            <a:spLocks noChangeArrowheads="1"/>
          </p:cNvSpPr>
          <p:nvPr/>
        </p:nvSpPr>
        <p:spPr bwMode="auto">
          <a:xfrm>
            <a:off x="1752600" y="4977826"/>
            <a:ext cx="89154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dirty="0">
                <a:solidFill>
                  <a:srgbClr val="FF0000"/>
                </a:solidFill>
              </a:rPr>
              <a:t>Range:</a:t>
            </a:r>
            <a:r>
              <a:rPr lang="en-CA" sz="2800" dirty="0">
                <a:solidFill>
                  <a:schemeClr val="accent2"/>
                </a:solidFill>
              </a:rPr>
              <a:t> gravity, electromagnetic &gt;&gt; strong &gt; weak</a:t>
            </a:r>
          </a:p>
          <a:p>
            <a:pPr>
              <a:spcBef>
                <a:spcPct val="50000"/>
              </a:spcBef>
            </a:pPr>
            <a:r>
              <a:rPr lang="en-CA" sz="2800" dirty="0">
                <a:solidFill>
                  <a:srgbClr val="FF0000"/>
                </a:solidFill>
              </a:rPr>
              <a:t>Strength</a:t>
            </a:r>
            <a:r>
              <a:rPr lang="en-CA" sz="2800" dirty="0">
                <a:solidFill>
                  <a:schemeClr val="accent2"/>
                </a:solidFill>
              </a:rPr>
              <a:t>: strong &gt; electromagnetic &gt;&gt; weak &gt;&gt; gravity</a:t>
            </a:r>
          </a:p>
          <a:p>
            <a:pPr>
              <a:spcBef>
                <a:spcPct val="50000"/>
              </a:spcBef>
            </a:pPr>
            <a:r>
              <a:rPr lang="en-CA" sz="2800" dirty="0">
                <a:solidFill>
                  <a:schemeClr val="accent2"/>
                </a:solidFill>
              </a:rPr>
              <a:t>Mass</a:t>
            </a:r>
            <a:r>
              <a:rPr lang="en-CA" sz="2800" dirty="0">
                <a:solidFill>
                  <a:schemeClr val="accent2"/>
                </a:solidFill>
              </a:rPr>
              <a:t>: weak &gt;&gt;&gt;&gt;  strong, gravity, electromagnetic</a:t>
            </a:r>
            <a:endParaRPr lang="en-US" sz="2800" dirty="0">
              <a:solidFill>
                <a:schemeClr val="accent2"/>
              </a:solidFill>
            </a:endParaRPr>
          </a:p>
        </p:txBody>
      </p:sp>
      <p:sp>
        <p:nvSpPr>
          <p:cNvPr id="67598" name="AutoShape 14"/>
          <p:cNvSpPr>
            <a:spLocks/>
          </p:cNvSpPr>
          <p:nvPr/>
        </p:nvSpPr>
        <p:spPr bwMode="auto">
          <a:xfrm rot="16200000">
            <a:off x="6057900" y="3619500"/>
            <a:ext cx="228600" cy="1828800"/>
          </a:xfrm>
          <a:prstGeom prst="leftBrace">
            <a:avLst>
              <a:gd name="adj1" fmla="val 6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599" name="Text Box 15"/>
          <p:cNvSpPr txBox="1">
            <a:spLocks noChangeArrowheads="1"/>
          </p:cNvSpPr>
          <p:nvPr/>
        </p:nvSpPr>
        <p:spPr bwMode="auto">
          <a:xfrm>
            <a:off x="3771900" y="4632325"/>
            <a:ext cx="4800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sz="3200" dirty="0"/>
              <a:t>electroweak</a:t>
            </a:r>
            <a:r>
              <a:rPr lang="en-CA" sz="3200" dirty="0">
                <a:solidFill>
                  <a:schemeClr val="accent2"/>
                </a:solidFill>
              </a:rPr>
              <a:t> </a:t>
            </a:r>
            <a:endParaRPr lang="en-US" sz="3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39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119</Words>
  <Application>Microsoft Office PowerPoint</Application>
  <PresentationFormat>Widescreen</PresentationFormat>
  <Paragraphs>37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Symbol</vt:lpstr>
      <vt:lpstr>Office Theme</vt:lpstr>
      <vt:lpstr>Particle Physics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Vancouver School Board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Physics</dc:title>
  <dc:creator>Adam Mathew Klaassen</dc:creator>
  <cp:lastModifiedBy>Adam Mathew Klaassen</cp:lastModifiedBy>
  <cp:revision>5</cp:revision>
  <dcterms:created xsi:type="dcterms:W3CDTF">2017-02-28T17:40:12Z</dcterms:created>
  <dcterms:modified xsi:type="dcterms:W3CDTF">2017-02-28T19:38:10Z</dcterms:modified>
</cp:coreProperties>
</file>